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9" r:id="rId3"/>
    <p:sldId id="280" r:id="rId4"/>
    <p:sldId id="281" r:id="rId5"/>
    <p:sldId id="282" r:id="rId6"/>
    <p:sldId id="283" r:id="rId7"/>
    <p:sldId id="284" r:id="rId8"/>
    <p:sldId id="285" r:id="rId9"/>
    <p:sldId id="286" r:id="rId10"/>
    <p:sldId id="287" r:id="rId11"/>
    <p:sldId id="288" r:id="rId12"/>
    <p:sldId id="291" r:id="rId13"/>
    <p:sldId id="292" r:id="rId14"/>
    <p:sldId id="293" r:id="rId15"/>
    <p:sldId id="294" r:id="rId16"/>
    <p:sldId id="295" r:id="rId17"/>
    <p:sldId id="289"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p:restoredTop sz="84047" autoAdjust="0"/>
  </p:normalViewPr>
  <p:slideViewPr>
    <p:cSldViewPr snapToGrid="0" snapToObjects="1">
      <p:cViewPr>
        <p:scale>
          <a:sx n="82" d="100"/>
          <a:sy n="82" d="100"/>
        </p:scale>
        <p:origin x="728" y="6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DAFC-323A-2743-916F-AC77FC9E6769}" type="datetimeFigureOut">
              <a:rPr lang="en-US" smtClean="0"/>
              <a:t>12/7/17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2D7B-AB41-7549-A176-924FFF4437EB}" type="slidenum">
              <a:rPr lang="en-US" smtClean="0"/>
              <a:t>‹#›</a:t>
            </a:fld>
            <a:endParaRPr lang="en-US"/>
          </a:p>
        </p:txBody>
      </p:sp>
    </p:spTree>
    <p:extLst>
      <p:ext uri="{BB962C8B-B14F-4D97-AF65-F5344CB8AC3E}">
        <p14:creationId xmlns:p14="http://schemas.microsoft.com/office/powerpoint/2010/main" val="16152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a:t>
            </a:fld>
            <a:endParaRPr lang="en-US"/>
          </a:p>
        </p:txBody>
      </p:sp>
    </p:spTree>
    <p:extLst>
      <p:ext uri="{BB962C8B-B14F-4D97-AF65-F5344CB8AC3E}">
        <p14:creationId xmlns:p14="http://schemas.microsoft.com/office/powerpoint/2010/main" val="99163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More generally, transfer learning will only work well if the inputs have similar low-level features</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14</a:t>
            </a:fld>
            <a:endParaRPr lang="en-US"/>
          </a:p>
        </p:txBody>
      </p:sp>
    </p:spTree>
    <p:extLst>
      <p:ext uri="{BB962C8B-B14F-4D97-AF65-F5344CB8AC3E}">
        <p14:creationId xmlns:p14="http://schemas.microsoft.com/office/powerpoint/2010/main" val="174091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More generally, transfer learning will only work well if the inputs have similar low-level features</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15</a:t>
            </a:fld>
            <a:endParaRPr lang="en-US"/>
          </a:p>
        </p:txBody>
      </p:sp>
    </p:spTree>
    <p:extLst>
      <p:ext uri="{BB962C8B-B14F-4D97-AF65-F5344CB8AC3E}">
        <p14:creationId xmlns:p14="http://schemas.microsoft.com/office/powerpoint/2010/main" val="1324131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Tx/>
              <a:buChar char="-"/>
            </a:pPr>
            <a:r>
              <a:rPr lang="en-US" sz="1200" b="0" i="0" kern="1200" dirty="0" smtClean="0">
                <a:solidFill>
                  <a:schemeClr val="tx1"/>
                </a:solidFill>
                <a:effectLst/>
                <a:latin typeface="+mn-lt"/>
                <a:ea typeface="+mn-ea"/>
                <a:cs typeface="+mn-cs"/>
              </a:rPr>
              <a:t>One way to implement this with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is to evaluate the model on a validation set at regular intervals (e.g., every 50 steps), and save a “winner” snapshot if it outperforms previous “winner” snapshots. Count the number of steps since the last “winner” snapshot was saved, and interrupt training when this number reaches some limit (e.g., 2,000 steps). Then restore the last “winner” snapshot.</a:t>
            </a:r>
          </a:p>
          <a:p>
            <a:pPr marL="171450" indent="-171450" fontAlgn="base">
              <a:buFontTx/>
              <a:buChar char="-"/>
            </a:pPr>
            <a:endParaRPr lang="en-US" sz="1200" b="0" i="0" kern="1200" dirty="0" smtClean="0">
              <a:solidFill>
                <a:schemeClr val="tx1"/>
              </a:solidFill>
              <a:effectLst/>
              <a:latin typeface="+mn-lt"/>
              <a:ea typeface="+mn-ea"/>
              <a:cs typeface="+mn-cs"/>
            </a:endParaRPr>
          </a:p>
          <a:p>
            <a:pPr marL="171450" indent="-171450" fontAlgn="base">
              <a:buFontTx/>
              <a:buChar char="-"/>
            </a:pPr>
            <a:r>
              <a:rPr lang="en-US" sz="1200" b="0" i="0" kern="1200" dirty="0" smtClean="0">
                <a:solidFill>
                  <a:schemeClr val="tx1"/>
                </a:solidFill>
                <a:effectLst/>
                <a:latin typeface="+mn-lt"/>
                <a:ea typeface="+mn-ea"/>
                <a:cs typeface="+mn-cs"/>
              </a:rPr>
              <a:t>you can use ℓ</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and ℓ</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regularization to constrain a neural network’s connection weights (but typically not its biases).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16</a:t>
            </a:fld>
            <a:endParaRPr lang="en-US"/>
          </a:p>
        </p:txBody>
      </p:sp>
    </p:spTree>
    <p:extLst>
      <p:ext uri="{BB962C8B-B14F-4D97-AF65-F5344CB8AC3E}">
        <p14:creationId xmlns:p14="http://schemas.microsoft.com/office/powerpoint/2010/main" val="175763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17</a:t>
            </a:fld>
            <a:endParaRPr lang="en-US"/>
          </a:p>
        </p:txBody>
      </p:sp>
    </p:spTree>
    <p:extLst>
      <p:ext uri="{BB962C8B-B14F-4D97-AF65-F5344CB8AC3E}">
        <p14:creationId xmlns:p14="http://schemas.microsoft.com/office/powerpoint/2010/main" val="28738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18</a:t>
            </a:fld>
            <a:endParaRPr lang="en-US"/>
          </a:p>
        </p:txBody>
      </p:sp>
    </p:spTree>
    <p:extLst>
      <p:ext uri="{BB962C8B-B14F-4D97-AF65-F5344CB8AC3E}">
        <p14:creationId xmlns:p14="http://schemas.microsoft.com/office/powerpoint/2010/main" val="207191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Gradients often get smaller and smaller as the algorithm progresses down to the lower layers. As a result, the Gradient Descent update leaves the lower layer connection weights virtually unchanged, and training never converges to a good solution. This is called the </a:t>
            </a:r>
            <a:r>
              <a:rPr lang="en-US" i="1" dirty="0" smtClean="0"/>
              <a:t>vanishing gradients</a:t>
            </a:r>
            <a:r>
              <a:rPr lang="en-US" dirty="0" smtClean="0"/>
              <a:t> problem. In some cases, the opposite can happen: the gradients can grow bigger and bigger, so many layers get insanely large weight updates and the algorithm diverges. This is the </a:t>
            </a:r>
            <a:r>
              <a:rPr lang="en-US" i="1" dirty="0" smtClean="0"/>
              <a:t>exploding gradients</a:t>
            </a:r>
            <a:r>
              <a:rPr lang="en-US" dirty="0" smtClean="0"/>
              <a:t> </a:t>
            </a:r>
            <a:r>
              <a:rPr lang="en-US" dirty="0" err="1" smtClean="0"/>
              <a:t>problem,which</a:t>
            </a:r>
            <a:r>
              <a:rPr lang="en-US" dirty="0" smtClean="0"/>
              <a:t> occurs in recurrent neural</a:t>
            </a:r>
            <a:r>
              <a:rPr lang="en-US" baseline="0" dirty="0" smtClean="0"/>
              <a:t> networks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6</a:t>
            </a:fld>
            <a:endParaRPr lang="en-US"/>
          </a:p>
        </p:txBody>
      </p:sp>
    </p:spTree>
    <p:extLst>
      <p:ext uri="{BB962C8B-B14F-4D97-AF65-F5344CB8AC3E}">
        <p14:creationId xmlns:p14="http://schemas.microsoft.com/office/powerpoint/2010/main" val="173318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7</a:t>
            </a:fld>
            <a:endParaRPr lang="en-US"/>
          </a:p>
        </p:txBody>
      </p:sp>
    </p:spTree>
    <p:extLst>
      <p:ext uri="{BB962C8B-B14F-4D97-AF65-F5344CB8AC3E}">
        <p14:creationId xmlns:p14="http://schemas.microsoft.com/office/powerpoint/2010/main" val="143142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8</a:t>
            </a:fld>
            <a:endParaRPr lang="en-US"/>
          </a:p>
        </p:txBody>
      </p:sp>
    </p:spTree>
    <p:extLst>
      <p:ext uri="{BB962C8B-B14F-4D97-AF65-F5344CB8AC3E}">
        <p14:creationId xmlns:p14="http://schemas.microsoft.com/office/powerpoint/2010/main" val="178381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9</a:t>
            </a:fld>
            <a:endParaRPr lang="en-US"/>
          </a:p>
        </p:txBody>
      </p:sp>
    </p:spTree>
    <p:extLst>
      <p:ext uri="{BB962C8B-B14F-4D97-AF65-F5344CB8AC3E}">
        <p14:creationId xmlns:p14="http://schemas.microsoft.com/office/powerpoint/2010/main" val="9616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10</a:t>
            </a:fld>
            <a:endParaRPr lang="en-US"/>
          </a:p>
        </p:txBody>
      </p:sp>
    </p:spTree>
    <p:extLst>
      <p:ext uri="{BB962C8B-B14F-4D97-AF65-F5344CB8AC3E}">
        <p14:creationId xmlns:p14="http://schemas.microsoft.com/office/powerpoint/2010/main" val="38409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11</a:t>
            </a:fld>
            <a:endParaRPr lang="en-US"/>
          </a:p>
        </p:txBody>
      </p:sp>
    </p:spTree>
    <p:extLst>
      <p:ext uri="{BB962C8B-B14F-4D97-AF65-F5344CB8AC3E}">
        <p14:creationId xmlns:p14="http://schemas.microsoft.com/office/powerpoint/2010/main" val="154360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a:t>
            </a:r>
            <a:r>
              <a:rPr lang="en-US" baseline="0" dirty="0" smtClean="0"/>
              <a:t> about gradient clipping</a:t>
            </a:r>
            <a:endParaRPr lang="en-US" dirty="0" smtClean="0"/>
          </a:p>
          <a:p>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12</a:t>
            </a:fld>
            <a:endParaRPr lang="en-US"/>
          </a:p>
        </p:txBody>
      </p:sp>
    </p:spTree>
    <p:extLst>
      <p:ext uri="{BB962C8B-B14F-4D97-AF65-F5344CB8AC3E}">
        <p14:creationId xmlns:p14="http://schemas.microsoft.com/office/powerpoint/2010/main" val="210726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generally, transfer learning will only work well if the inputs have similar low-level features</a:t>
            </a:r>
            <a:endParaRPr lang="en-US" dirty="0"/>
          </a:p>
        </p:txBody>
      </p:sp>
      <p:sp>
        <p:nvSpPr>
          <p:cNvPr id="4" name="Slide Number Placeholder 3"/>
          <p:cNvSpPr>
            <a:spLocks noGrp="1"/>
          </p:cNvSpPr>
          <p:nvPr>
            <p:ph type="sldNum" sz="quarter" idx="10"/>
          </p:nvPr>
        </p:nvSpPr>
        <p:spPr/>
        <p:txBody>
          <a:bodyPr/>
          <a:lstStyle/>
          <a:p>
            <a:fld id="{76022D7B-AB41-7549-A176-924FFF4437EB}" type="slidenum">
              <a:rPr lang="en-US" smtClean="0"/>
              <a:t>13</a:t>
            </a:fld>
            <a:endParaRPr lang="en-US"/>
          </a:p>
        </p:txBody>
      </p:sp>
    </p:spTree>
    <p:extLst>
      <p:ext uri="{BB962C8B-B14F-4D97-AF65-F5344CB8AC3E}">
        <p14:creationId xmlns:p14="http://schemas.microsoft.com/office/powerpoint/2010/main" val="102873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66232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22009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8021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C93D5D-2745-A04F-AF4B-012EF6F99D82}"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5755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93D5D-2745-A04F-AF4B-012EF6F99D82}"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039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C93D5D-2745-A04F-AF4B-012EF6F99D82}"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991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C93D5D-2745-A04F-AF4B-012EF6F99D82}" type="datetimeFigureOut">
              <a:rPr lang="en-US" smtClean="0"/>
              <a:t>12/7/17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178070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C93D5D-2745-A04F-AF4B-012EF6F99D82}" type="datetimeFigureOut">
              <a:rPr lang="en-US" smtClean="0"/>
              <a:t>12/7/17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29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93D5D-2745-A04F-AF4B-012EF6F99D82}" type="datetimeFigureOut">
              <a:rPr lang="en-US" smtClean="0"/>
              <a:t>12/7/17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213526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77870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93D5D-2745-A04F-AF4B-012EF6F99D82}"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A82A-C916-AE4B-862F-019CA176E13A}" type="slidenum">
              <a:rPr lang="en-US" smtClean="0"/>
              <a:t>‹#›</a:t>
            </a:fld>
            <a:endParaRPr lang="en-US"/>
          </a:p>
        </p:txBody>
      </p:sp>
    </p:spTree>
    <p:extLst>
      <p:ext uri="{BB962C8B-B14F-4D97-AF65-F5344CB8AC3E}">
        <p14:creationId xmlns:p14="http://schemas.microsoft.com/office/powerpoint/2010/main" val="934094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93D5D-2745-A04F-AF4B-012EF6F99D82}" type="datetimeFigureOut">
              <a:rPr lang="en-US" smtClean="0"/>
              <a:t>12/7/17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FA82A-C916-AE4B-862F-019CA176E13A}" type="slidenum">
              <a:rPr lang="en-US" smtClean="0"/>
              <a:t>‹#›</a:t>
            </a:fld>
            <a:endParaRPr lang="en-US"/>
          </a:p>
        </p:txBody>
      </p:sp>
    </p:spTree>
    <p:extLst>
      <p:ext uri="{BB962C8B-B14F-4D97-AF65-F5344CB8AC3E}">
        <p14:creationId xmlns:p14="http://schemas.microsoft.com/office/powerpoint/2010/main" val="68802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goo.gl/1rhAef-"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4266"/>
          </a:xfrm>
          <a:prstGeom prst="rect">
            <a:avLst/>
          </a:prstGeom>
        </p:spPr>
      </p:pic>
    </p:spTree>
    <p:extLst>
      <p:ext uri="{BB962C8B-B14F-4D97-AF65-F5344CB8AC3E}">
        <p14:creationId xmlns:p14="http://schemas.microsoft.com/office/powerpoint/2010/main" val="2025728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Better activation functions</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3" name="TextBox 2"/>
          <p:cNvSpPr txBox="1"/>
          <p:nvPr/>
        </p:nvSpPr>
        <p:spPr>
          <a:xfrm>
            <a:off x="538162" y="1409278"/>
            <a:ext cx="8729662" cy="369332"/>
          </a:xfrm>
          <a:prstGeom prst="rect">
            <a:avLst/>
          </a:prstGeom>
          <a:noFill/>
        </p:spPr>
        <p:txBody>
          <a:bodyPr wrap="square" rtlCol="0">
            <a:spAutoFit/>
          </a:bodyPr>
          <a:lstStyle/>
          <a:p>
            <a:r>
              <a:rPr lang="en-US" dirty="0" err="1" smtClean="0"/>
              <a:t>Relu</a:t>
            </a:r>
            <a:r>
              <a:rPr lang="en-US" dirty="0" smtClean="0"/>
              <a:t> is better than sigmoid activation function but not best </a:t>
            </a:r>
            <a:r>
              <a:rPr lang="mr-IN" dirty="0" smtClean="0"/>
              <a:t>–</a:t>
            </a:r>
            <a:r>
              <a:rPr lang="en-US" dirty="0" smtClean="0"/>
              <a:t> Dying neurons problem</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2154238"/>
            <a:ext cx="2984500" cy="406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1650" y="2085078"/>
            <a:ext cx="5918200" cy="3772186"/>
          </a:xfrm>
          <a:prstGeom prst="rect">
            <a:avLst/>
          </a:prstGeom>
        </p:spPr>
      </p:pic>
    </p:spTree>
    <p:extLst>
      <p:ext uri="{BB962C8B-B14F-4D97-AF65-F5344CB8AC3E}">
        <p14:creationId xmlns:p14="http://schemas.microsoft.com/office/powerpoint/2010/main" val="121151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Better activation function</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925" y="1161835"/>
            <a:ext cx="7331075" cy="123265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656" y="2688201"/>
            <a:ext cx="6687557" cy="3272132"/>
          </a:xfrm>
          <a:prstGeom prst="rect">
            <a:avLst/>
          </a:prstGeom>
        </p:spPr>
      </p:pic>
    </p:spTree>
    <p:extLst>
      <p:ext uri="{BB962C8B-B14F-4D97-AF65-F5344CB8AC3E}">
        <p14:creationId xmlns:p14="http://schemas.microsoft.com/office/powerpoint/2010/main" val="80972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Batch normalization over initialization/activation functions</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803" y="1084871"/>
            <a:ext cx="6727712" cy="4544496"/>
          </a:xfrm>
          <a:prstGeom prst="rect">
            <a:avLst/>
          </a:prstGeom>
        </p:spPr>
      </p:pic>
    </p:spTree>
    <p:extLst>
      <p:ext uri="{BB962C8B-B14F-4D97-AF65-F5344CB8AC3E}">
        <p14:creationId xmlns:p14="http://schemas.microsoft.com/office/powerpoint/2010/main" val="322369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Transfer Learning</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419" y="557213"/>
            <a:ext cx="8028412" cy="5565245"/>
          </a:xfrm>
          <a:prstGeom prst="rect">
            <a:avLst/>
          </a:prstGeom>
        </p:spPr>
      </p:pic>
    </p:spTree>
    <p:extLst>
      <p:ext uri="{BB962C8B-B14F-4D97-AF65-F5344CB8AC3E}">
        <p14:creationId xmlns:p14="http://schemas.microsoft.com/office/powerpoint/2010/main" val="1418471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Transfer Learning</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803" y="349329"/>
            <a:ext cx="7223010" cy="5723571"/>
          </a:xfrm>
          <a:prstGeom prst="rect">
            <a:avLst/>
          </a:prstGeom>
        </p:spPr>
      </p:pic>
    </p:spTree>
    <p:extLst>
      <p:ext uri="{BB962C8B-B14F-4D97-AF65-F5344CB8AC3E}">
        <p14:creationId xmlns:p14="http://schemas.microsoft.com/office/powerpoint/2010/main" val="598465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Better Optimizers</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3" name="TextBox 2"/>
          <p:cNvSpPr txBox="1"/>
          <p:nvPr/>
        </p:nvSpPr>
        <p:spPr>
          <a:xfrm>
            <a:off x="1100380" y="1224366"/>
            <a:ext cx="7811145" cy="646331"/>
          </a:xfrm>
          <a:prstGeom prst="rect">
            <a:avLst/>
          </a:prstGeom>
          <a:noFill/>
        </p:spPr>
        <p:txBody>
          <a:bodyPr wrap="square" rtlCol="0">
            <a:spAutoFit/>
          </a:bodyPr>
          <a:lstStyle/>
          <a:p>
            <a:r>
              <a:rPr lang="en-US" dirty="0"/>
              <a:t>Momentum optimization, </a:t>
            </a:r>
            <a:r>
              <a:rPr lang="en-US" dirty="0" err="1"/>
              <a:t>Nesterov</a:t>
            </a:r>
            <a:r>
              <a:rPr lang="en-US" dirty="0"/>
              <a:t> Accelerated Gradient, </a:t>
            </a:r>
            <a:r>
              <a:rPr lang="en-US" dirty="0" err="1"/>
              <a:t>AdaGrad</a:t>
            </a:r>
            <a:r>
              <a:rPr lang="en-US" dirty="0"/>
              <a:t>, </a:t>
            </a:r>
            <a:r>
              <a:rPr lang="en-US" dirty="0" err="1"/>
              <a:t>RMSProp</a:t>
            </a:r>
            <a:r>
              <a:rPr lang="en-US" dirty="0"/>
              <a:t>, and finally Adam optimization.</a:t>
            </a:r>
            <a:endParaRPr lang="en-US" dirty="0"/>
          </a:p>
        </p:txBody>
      </p:sp>
    </p:spTree>
    <p:extLst>
      <p:ext uri="{BB962C8B-B14F-4D97-AF65-F5344CB8AC3E}">
        <p14:creationId xmlns:p14="http://schemas.microsoft.com/office/powerpoint/2010/main" val="1016642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How to avoid overfitting?</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3" name="TextBox 2"/>
          <p:cNvSpPr txBox="1"/>
          <p:nvPr/>
        </p:nvSpPr>
        <p:spPr>
          <a:xfrm>
            <a:off x="1332854" y="1617755"/>
            <a:ext cx="7811145" cy="1477328"/>
          </a:xfrm>
          <a:prstGeom prst="rect">
            <a:avLst/>
          </a:prstGeom>
          <a:noFill/>
        </p:spPr>
        <p:txBody>
          <a:bodyPr wrap="square" rtlCol="0">
            <a:spAutoFit/>
          </a:bodyPr>
          <a:lstStyle/>
          <a:p>
            <a:pPr marL="285750" indent="-285750">
              <a:buFont typeface="Arial" charset="0"/>
              <a:buChar char="•"/>
            </a:pPr>
            <a:r>
              <a:rPr lang="en-US" dirty="0" smtClean="0"/>
              <a:t>Early stopping</a:t>
            </a:r>
          </a:p>
          <a:p>
            <a:pPr marL="285750" indent="-285750">
              <a:buFont typeface="Arial" charset="0"/>
              <a:buChar char="•"/>
            </a:pPr>
            <a:r>
              <a:rPr lang="en-US" dirty="0" smtClean="0"/>
              <a:t>L1/L2 Regularization</a:t>
            </a:r>
          </a:p>
          <a:p>
            <a:pPr marL="285750" indent="-285750">
              <a:buFont typeface="Arial" charset="0"/>
              <a:buChar char="•"/>
            </a:pPr>
            <a:r>
              <a:rPr lang="en-US" dirty="0" smtClean="0"/>
              <a:t>Drop out of neurons</a:t>
            </a:r>
          </a:p>
          <a:p>
            <a:pPr marL="285750" indent="-285750">
              <a:buFont typeface="Arial" charset="0"/>
              <a:buChar char="•"/>
            </a:pPr>
            <a:r>
              <a:rPr lang="en-US" dirty="0" smtClean="0"/>
              <a:t>Max Norm Regularization </a:t>
            </a:r>
          </a:p>
          <a:p>
            <a:pPr marL="285750" indent="-285750">
              <a:buFont typeface="Arial" charset="0"/>
              <a:buChar char="•"/>
            </a:pPr>
            <a:endParaRPr lang="en-US" dirty="0" smtClean="0"/>
          </a:p>
        </p:txBody>
      </p:sp>
    </p:spTree>
    <p:extLst>
      <p:ext uri="{BB962C8B-B14F-4D97-AF65-F5344CB8AC3E}">
        <p14:creationId xmlns:p14="http://schemas.microsoft.com/office/powerpoint/2010/main" val="1194447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Data augmentation</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538" y="1084871"/>
            <a:ext cx="8929688" cy="4885199"/>
          </a:xfrm>
          <a:prstGeom prst="rect">
            <a:avLst/>
          </a:prstGeom>
        </p:spPr>
      </p:pic>
    </p:spTree>
    <p:extLst>
      <p:ext uri="{BB962C8B-B14F-4D97-AF65-F5344CB8AC3E}">
        <p14:creationId xmlns:p14="http://schemas.microsoft.com/office/powerpoint/2010/main" val="2141495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Practical Guidelines</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699" y="926545"/>
            <a:ext cx="5624149" cy="4828196"/>
          </a:xfrm>
          <a:prstGeom prst="rect">
            <a:avLst/>
          </a:prstGeom>
        </p:spPr>
      </p:pic>
    </p:spTree>
    <p:extLst>
      <p:ext uri="{BB962C8B-B14F-4D97-AF65-F5344CB8AC3E}">
        <p14:creationId xmlns:p14="http://schemas.microsoft.com/office/powerpoint/2010/main" val="1091306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What are deep neural networks?</a:t>
            </a:r>
            <a:endParaRPr lang="en-US" sz="2400" b="1" dirty="0">
              <a:latin typeface="+mn-l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711" y="1292755"/>
            <a:ext cx="10160000" cy="389128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Tree>
    <p:extLst>
      <p:ext uri="{BB962C8B-B14F-4D97-AF65-F5344CB8AC3E}">
        <p14:creationId xmlns:p14="http://schemas.microsoft.com/office/powerpoint/2010/main" val="396899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Why would having many layers be beneficial?</a:t>
            </a:r>
            <a:endParaRPr lang="en-US" sz="2400"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838200" y="1292755"/>
            <a:ext cx="10515600" cy="4351338"/>
          </a:xfrm>
        </p:spPr>
        <p:txBody>
          <a:bodyPr/>
          <a:lstStyle/>
          <a:p>
            <a:r>
              <a:rPr lang="en-US" dirty="0" smtClean="0"/>
              <a:t>No one knows?</a:t>
            </a:r>
          </a:p>
          <a:p>
            <a:r>
              <a:rPr lang="en-US" dirty="0" smtClean="0"/>
              <a:t>Or it just works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864" y="4175389"/>
            <a:ext cx="1994779" cy="1988344"/>
          </a:xfrm>
          <a:prstGeom prst="rect">
            <a:avLst/>
          </a:prstGeom>
        </p:spPr>
      </p:pic>
    </p:spTree>
    <p:extLst>
      <p:ext uri="{BB962C8B-B14F-4D97-AF65-F5344CB8AC3E}">
        <p14:creationId xmlns:p14="http://schemas.microsoft.com/office/powerpoint/2010/main" val="1694503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Examples</a:t>
            </a:r>
            <a:endParaRPr lang="en-US" sz="2400"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589" y="1600201"/>
            <a:ext cx="5093822" cy="3663420"/>
          </a:xfrm>
        </p:spPr>
      </p:pic>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575" y="1600201"/>
            <a:ext cx="5897563" cy="3441825"/>
          </a:xfrm>
          <a:prstGeom prst="rect">
            <a:avLst/>
          </a:prstGeom>
        </p:spPr>
      </p:pic>
    </p:spTree>
    <p:extLst>
      <p:ext uri="{BB962C8B-B14F-4D97-AF65-F5344CB8AC3E}">
        <p14:creationId xmlns:p14="http://schemas.microsoft.com/office/powerpoint/2010/main" val="1095431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39022" cy="735542"/>
          </a:xfrm>
        </p:spPr>
        <p:txBody>
          <a:bodyPr>
            <a:normAutofit/>
          </a:bodyPr>
          <a:lstStyle/>
          <a:p>
            <a:r>
              <a:rPr lang="en-US" sz="2400" b="1" dirty="0" smtClean="0">
                <a:latin typeface="+mn-lt"/>
              </a:rPr>
              <a:t>May be because ?</a:t>
            </a:r>
            <a:endParaRPr lang="en-US" sz="2400"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7" name="TextBox 6"/>
          <p:cNvSpPr txBox="1"/>
          <p:nvPr/>
        </p:nvSpPr>
        <p:spPr>
          <a:xfrm>
            <a:off x="1028700" y="1457325"/>
            <a:ext cx="9286875" cy="2031325"/>
          </a:xfrm>
          <a:prstGeom prst="rect">
            <a:avLst/>
          </a:prstGeom>
          <a:noFill/>
        </p:spPr>
        <p:txBody>
          <a:bodyPr wrap="square" rtlCol="0">
            <a:spAutoFit/>
          </a:bodyPr>
          <a:lstStyle/>
          <a:p>
            <a:pPr marL="285750" indent="-285750" fontAlgn="base">
              <a:buFont typeface="Arial" charset="0"/>
              <a:buChar char="•"/>
            </a:pPr>
            <a:r>
              <a:rPr lang="en-US" dirty="0"/>
              <a:t>Maybe a shallow network would need more neurons then the deep one?</a:t>
            </a:r>
          </a:p>
          <a:p>
            <a:pPr marL="285750" indent="-285750" fontAlgn="base">
              <a:buFont typeface="Arial" charset="0"/>
              <a:buChar char="•"/>
            </a:pPr>
            <a:r>
              <a:rPr lang="en-US" dirty="0"/>
              <a:t>Maybe a shallow network is more difficult to train with our current algorithms (e.g. it has more nasty local minima, or the convergence rate is slower, or whatever)?</a:t>
            </a:r>
          </a:p>
          <a:p>
            <a:pPr marL="285750" indent="-285750" fontAlgn="base">
              <a:buFont typeface="Arial" charset="0"/>
              <a:buChar char="•"/>
            </a:pPr>
            <a:r>
              <a:rPr lang="en-US" dirty="0"/>
              <a:t>Maybe a shallow architecture does not fit to the kind of problems we are usually trying to solve (e.g. object recognition is a quintessential "deep", hierarchical process)?</a:t>
            </a:r>
          </a:p>
          <a:p>
            <a:pPr marL="285750" indent="-285750" fontAlgn="base">
              <a:buFont typeface="Arial" charset="0"/>
              <a:buChar char="•"/>
            </a:pPr>
            <a:r>
              <a:rPr lang="en-US" dirty="0"/>
              <a:t>Something else?</a:t>
            </a:r>
          </a:p>
          <a:p>
            <a:endParaRPr lang="en-US" dirty="0"/>
          </a:p>
        </p:txBody>
      </p:sp>
      <p:sp>
        <p:nvSpPr>
          <p:cNvPr id="10" name="TextBox 9"/>
          <p:cNvSpPr txBox="1"/>
          <p:nvPr/>
        </p:nvSpPr>
        <p:spPr>
          <a:xfrm>
            <a:off x="1314450" y="3929063"/>
            <a:ext cx="6915150" cy="369332"/>
          </a:xfrm>
          <a:prstGeom prst="rect">
            <a:avLst/>
          </a:prstGeom>
          <a:noFill/>
        </p:spPr>
        <p:txBody>
          <a:bodyPr wrap="square" rtlCol="0">
            <a:spAutoFit/>
          </a:bodyPr>
          <a:lstStyle/>
          <a:p>
            <a:r>
              <a:rPr lang="en-US" dirty="0" smtClean="0"/>
              <a:t>Experts argue in </a:t>
            </a:r>
            <a:r>
              <a:rPr lang="en-US" dirty="0" err="1" smtClean="0"/>
              <a:t>favour</a:t>
            </a:r>
            <a:r>
              <a:rPr lang="en-US" dirty="0" smtClean="0"/>
              <a:t> of 1 and 3</a:t>
            </a:r>
            <a:endParaRPr lang="en-US" dirty="0"/>
          </a:p>
        </p:txBody>
      </p:sp>
    </p:spTree>
    <p:extLst>
      <p:ext uri="{BB962C8B-B14F-4D97-AF65-F5344CB8AC3E}">
        <p14:creationId xmlns:p14="http://schemas.microsoft.com/office/powerpoint/2010/main" val="679764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Vanishing and exploding gradients problem in DNN</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61" y="1084871"/>
            <a:ext cx="7683501" cy="4756453"/>
          </a:xfrm>
          <a:prstGeom prst="rect">
            <a:avLst/>
          </a:prstGeom>
        </p:spPr>
      </p:pic>
    </p:spTree>
    <p:extLst>
      <p:ext uri="{BB962C8B-B14F-4D97-AF65-F5344CB8AC3E}">
        <p14:creationId xmlns:p14="http://schemas.microsoft.com/office/powerpoint/2010/main" val="970885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What was the problem?</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3" name="TextBox 2"/>
          <p:cNvSpPr txBox="1"/>
          <p:nvPr/>
        </p:nvSpPr>
        <p:spPr>
          <a:xfrm>
            <a:off x="607218" y="5214938"/>
            <a:ext cx="5729288" cy="369332"/>
          </a:xfrm>
          <a:prstGeom prst="rect">
            <a:avLst/>
          </a:prstGeom>
          <a:noFill/>
        </p:spPr>
        <p:txBody>
          <a:bodyPr wrap="square" rtlCol="0">
            <a:spAutoFit/>
          </a:bodyPr>
          <a:lstStyle/>
          <a:p>
            <a:r>
              <a:rPr lang="en-US" dirty="0" smtClean="0">
                <a:hlinkClick r:id="rId4"/>
              </a:rPr>
              <a:t>http</a:t>
            </a:r>
            <a:r>
              <a:rPr lang="en-US" dirty="0">
                <a:hlinkClick r:id="rId4"/>
              </a:rPr>
              <a:t>://</a:t>
            </a:r>
            <a:r>
              <a:rPr lang="en-US" dirty="0" smtClean="0">
                <a:hlinkClick r:id="rId4"/>
              </a:rPr>
              <a:t>goo.gl/1rhAef</a:t>
            </a:r>
            <a:endParaRPr lang="en-US" dirty="0"/>
          </a:p>
        </p:txBody>
      </p:sp>
      <p:sp>
        <p:nvSpPr>
          <p:cNvPr id="6" name="TextBox 5"/>
          <p:cNvSpPr txBox="1"/>
          <p:nvPr/>
        </p:nvSpPr>
        <p:spPr>
          <a:xfrm>
            <a:off x="538162" y="1136676"/>
            <a:ext cx="6372225" cy="369332"/>
          </a:xfrm>
          <a:prstGeom prst="rect">
            <a:avLst/>
          </a:prstGeom>
          <a:noFill/>
        </p:spPr>
        <p:txBody>
          <a:bodyPr wrap="square" rtlCol="0">
            <a:spAutoFit/>
          </a:bodyPr>
          <a:lstStyle/>
          <a:p>
            <a:r>
              <a:rPr lang="en-US" dirty="0" smtClean="0"/>
              <a:t>Initialization scheme and activation function were </a:t>
            </a:r>
            <a:r>
              <a:rPr lang="en-US" smtClean="0"/>
              <a:t>the culprits</a:t>
            </a: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119" y="1570943"/>
            <a:ext cx="6481763" cy="4171653"/>
          </a:xfrm>
          <a:prstGeom prst="rect">
            <a:avLst/>
          </a:prstGeom>
        </p:spPr>
      </p:pic>
    </p:spTree>
    <p:extLst>
      <p:ext uri="{BB962C8B-B14F-4D97-AF65-F5344CB8AC3E}">
        <p14:creationId xmlns:p14="http://schemas.microsoft.com/office/powerpoint/2010/main" val="103709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Initialization parameters for each type of activation function</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73" y="1084871"/>
            <a:ext cx="8974853" cy="4929046"/>
          </a:xfrm>
          <a:prstGeom prst="rect">
            <a:avLst/>
          </a:prstGeom>
        </p:spPr>
      </p:pic>
    </p:spTree>
    <p:extLst>
      <p:ext uri="{BB962C8B-B14F-4D97-AF65-F5344CB8AC3E}">
        <p14:creationId xmlns:p14="http://schemas.microsoft.com/office/powerpoint/2010/main" val="1275665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349329"/>
            <a:ext cx="10239022" cy="735542"/>
          </a:xfrm>
        </p:spPr>
        <p:txBody>
          <a:bodyPr>
            <a:normAutofit/>
          </a:bodyPr>
          <a:lstStyle/>
          <a:p>
            <a:r>
              <a:rPr lang="en-US" sz="2400" b="1" dirty="0" smtClean="0">
                <a:latin typeface="+mn-lt"/>
              </a:rPr>
              <a:t>Better activation functions</a:t>
            </a:r>
            <a:endParaRPr lang="en-US" sz="2400" b="1"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3733"/>
            <a:ext cx="12192000" cy="694267"/>
          </a:xfrm>
          <a:prstGeom prst="rect">
            <a:avLst/>
          </a:prstGeom>
        </p:spPr>
      </p:pic>
      <p:sp>
        <p:nvSpPr>
          <p:cNvPr id="5" name="TextBox 4"/>
          <p:cNvSpPr txBox="1"/>
          <p:nvPr/>
        </p:nvSpPr>
        <p:spPr>
          <a:xfrm>
            <a:off x="1685925" y="557213"/>
            <a:ext cx="184731" cy="369332"/>
          </a:xfrm>
          <a:prstGeom prst="rect">
            <a:avLst/>
          </a:prstGeom>
          <a:noFill/>
        </p:spPr>
        <p:txBody>
          <a:bodyPr wrap="none" rtlCol="0">
            <a:spAutoFit/>
          </a:bodyPr>
          <a:lstStyle/>
          <a:p>
            <a:endParaRPr lang="en-US" dirty="0"/>
          </a:p>
        </p:txBody>
      </p:sp>
      <p:sp>
        <p:nvSpPr>
          <p:cNvPr id="8" name="TextBox 7"/>
          <p:cNvSpPr txBox="1"/>
          <p:nvPr/>
        </p:nvSpPr>
        <p:spPr>
          <a:xfrm>
            <a:off x="3500438" y="1457325"/>
            <a:ext cx="184731" cy="369332"/>
          </a:xfrm>
          <a:prstGeom prst="rect">
            <a:avLst/>
          </a:prstGeom>
          <a:noFill/>
        </p:spPr>
        <p:txBody>
          <a:bodyPr wrap="none" rtlCol="0">
            <a:spAutoFit/>
          </a:bodyPr>
          <a:lstStyle/>
          <a:p>
            <a:endParaRPr lang="en-US" dirty="0"/>
          </a:p>
        </p:txBody>
      </p:sp>
      <p:sp>
        <p:nvSpPr>
          <p:cNvPr id="3" name="TextBox 2"/>
          <p:cNvSpPr txBox="1"/>
          <p:nvPr/>
        </p:nvSpPr>
        <p:spPr>
          <a:xfrm>
            <a:off x="538162" y="1409278"/>
            <a:ext cx="8729662" cy="369332"/>
          </a:xfrm>
          <a:prstGeom prst="rect">
            <a:avLst/>
          </a:prstGeom>
          <a:noFill/>
        </p:spPr>
        <p:txBody>
          <a:bodyPr wrap="square" rtlCol="0">
            <a:spAutoFit/>
          </a:bodyPr>
          <a:lstStyle/>
          <a:p>
            <a:r>
              <a:rPr lang="en-US" dirty="0" err="1" smtClean="0"/>
              <a:t>Relu</a:t>
            </a:r>
            <a:r>
              <a:rPr lang="en-US" dirty="0" smtClean="0"/>
              <a:t> is better than sigmoid activation function but not best </a:t>
            </a:r>
            <a:r>
              <a:rPr lang="mr-IN" dirty="0" smtClean="0"/>
              <a:t>–</a:t>
            </a:r>
            <a:r>
              <a:rPr lang="en-US" dirty="0" smtClean="0"/>
              <a:t> Dying neurons problem</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2154238"/>
            <a:ext cx="2984500" cy="406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1650" y="2085078"/>
            <a:ext cx="5918200" cy="3772186"/>
          </a:xfrm>
          <a:prstGeom prst="rect">
            <a:avLst/>
          </a:prstGeom>
        </p:spPr>
      </p:pic>
    </p:spTree>
    <p:extLst>
      <p:ext uri="{BB962C8B-B14F-4D97-AF65-F5344CB8AC3E}">
        <p14:creationId xmlns:p14="http://schemas.microsoft.com/office/powerpoint/2010/main" val="785478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19138</TotalTime>
  <Words>425</Words>
  <Application>Microsoft Macintosh PowerPoint</Application>
  <PresentationFormat>Widescreen</PresentationFormat>
  <Paragraphs>56</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Calibri Light</vt:lpstr>
      <vt:lpstr>Mangal</vt:lpstr>
      <vt:lpstr>Arial</vt:lpstr>
      <vt:lpstr>Office Theme</vt:lpstr>
      <vt:lpstr>PowerPoint Presentation</vt:lpstr>
      <vt:lpstr>What are deep neural networks?</vt:lpstr>
      <vt:lpstr>Why would having many layers be beneficial?</vt:lpstr>
      <vt:lpstr>Examples</vt:lpstr>
      <vt:lpstr>May be because ?</vt:lpstr>
      <vt:lpstr>Vanishing and exploding gradients problem in DNN</vt:lpstr>
      <vt:lpstr>What was the problem?</vt:lpstr>
      <vt:lpstr>Initialization parameters for each type of activation function</vt:lpstr>
      <vt:lpstr>Better activation functions</vt:lpstr>
      <vt:lpstr>Better activation functions</vt:lpstr>
      <vt:lpstr>Better activation function</vt:lpstr>
      <vt:lpstr>Batch normalization over initialization/activation functions</vt:lpstr>
      <vt:lpstr>Transfer Learning</vt:lpstr>
      <vt:lpstr>Transfer Learning</vt:lpstr>
      <vt:lpstr>Better Optimizers</vt:lpstr>
      <vt:lpstr>How to avoid overfitting?</vt:lpstr>
      <vt:lpstr>Data augmentation</vt:lpstr>
      <vt:lpstr>Practical Guidelines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Anupama Bhati</cp:lastModifiedBy>
  <cp:revision>99</cp:revision>
  <dcterms:created xsi:type="dcterms:W3CDTF">2016-09-19T12:17:07Z</dcterms:created>
  <dcterms:modified xsi:type="dcterms:W3CDTF">2017-12-07T15:42:28Z</dcterms:modified>
</cp:coreProperties>
</file>